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"/>
  </p:notesMasterIdLst>
  <p:sldIdLst>
    <p:sldId id="320" r:id="rId2"/>
    <p:sldId id="315" r:id="rId3"/>
    <p:sldId id="318" r:id="rId4"/>
    <p:sldId id="319" r:id="rId5"/>
    <p:sldId id="324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4663"/>
  </p:normalViewPr>
  <p:slideViewPr>
    <p:cSldViewPr snapToGrid="0" snapToObjects="1">
      <p:cViewPr varScale="1">
        <p:scale>
          <a:sx n="121" d="100"/>
          <a:sy n="121" d="100"/>
        </p:scale>
        <p:origin x="200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A55EAC-DC1F-A34A-94A0-9CDB3A249F8D}" type="datetimeFigureOut">
              <a:rPr lang="en-US" smtClean="0"/>
              <a:t>3/6/19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059667-0EAC-1D41-91C4-2B0F298FE9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2376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85EC90-0EBB-EA4C-B8A8-9DBC8757E93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491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3BB329-0222-D746-A80D-F190AF884E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0AC1256-CA1C-7C4F-A6F7-130E2D904E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3B3C95-262E-9642-AF2E-AF4F98A870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0E568-A93D-964A-AB1B-9BA9458678B8}" type="datetimeFigureOut">
              <a:rPr lang="en-US" smtClean="0"/>
              <a:t>3/6/19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87D8CE-915B-F141-A550-B3563DFD07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ACC671-2AF7-C346-9860-4A6594F8A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2A453-3605-1543-84CE-11BD650F2E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05721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6EA694-0DFF-E543-97F2-96693D236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2C6DA47-7197-5148-890C-FE19AE8998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9BABF0-B8FB-EA49-A66A-8B9E60C2F5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0E568-A93D-964A-AB1B-9BA9458678B8}" type="datetimeFigureOut">
              <a:rPr lang="en-US" smtClean="0"/>
              <a:t>3/6/19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BFB0AB-2CDE-4543-B91F-911C7BE615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65454F-29F1-1449-A4AF-2FFDC491B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2A453-3605-1543-84CE-11BD650F2E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7166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F4B02B9-7B3E-8640-9FC3-4BE1C7978C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68A7CA-C366-8A4A-9132-B32C566167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7C027D-16CA-5949-997D-BC701A45C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0E568-A93D-964A-AB1B-9BA9458678B8}" type="datetimeFigureOut">
              <a:rPr lang="en-US" smtClean="0"/>
              <a:t>3/6/19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1AB32B-1937-BE4C-8DB7-42BE05C3E7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23B3BE-819F-F740-9DBC-3215CF42B1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2A453-3605-1543-84CE-11BD650F2E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1894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5A7978-CBFF-334E-98A8-0C227BFA00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BAF02E-97BC-434A-9368-C23BC25104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DFC881-AF0F-7849-BD7A-2AA2BD056A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0E568-A93D-964A-AB1B-9BA9458678B8}" type="datetimeFigureOut">
              <a:rPr lang="en-US" smtClean="0"/>
              <a:t>3/6/19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96B482-0283-EC48-BE53-3A7FBF048F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ED8024-F66D-BD44-9117-B6DE6D8474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2A453-3605-1543-84CE-11BD650F2E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1006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71196-CC5B-B846-9DD0-67ECA688D8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BC97D-87AD-194C-9865-744A854D94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1A77F9-0124-184E-8B68-AA43F240EE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0E568-A93D-964A-AB1B-9BA9458678B8}" type="datetimeFigureOut">
              <a:rPr lang="en-US" smtClean="0"/>
              <a:t>3/6/19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A048B2-5549-5B4B-A606-257A2A6B8F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9F52A3-7719-5941-B0EB-FE22750BE8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2A453-3605-1543-84CE-11BD650F2E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420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6B5C0C-0F27-384E-B803-9F3606A77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D3E1D3-FDF9-CF42-B478-C8D912AF04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41FE73-68A9-A146-8853-3B487600AE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E7877E-466E-1E42-BAAA-13D18859B5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0E568-A93D-964A-AB1B-9BA9458678B8}" type="datetimeFigureOut">
              <a:rPr lang="en-US" smtClean="0"/>
              <a:t>3/6/19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601845-8BF1-CA42-8B3E-28FAFC04C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6F029C-ABF1-E342-8320-8AF358DE4D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2A453-3605-1543-84CE-11BD650F2E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2990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E7C1CE-4F34-DF44-AD46-DDA83A35FB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6CDB58-938A-BD47-A601-8B441A4E52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51530C-55C7-FE43-9027-AFB0206281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47C43A8-08C3-7D43-8AF9-32EAA261BF2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88E8E68-6C52-7945-A2DD-F7D3DD74374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3D9A0D1-6C9E-3046-978B-67CBB76EE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0E568-A93D-964A-AB1B-9BA9458678B8}" type="datetimeFigureOut">
              <a:rPr lang="en-US" smtClean="0"/>
              <a:t>3/6/19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0763065-8BDB-4F47-A9FE-1D43B274EA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76E83E9-6A35-CA49-8944-A46CE3F81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2A453-3605-1543-84CE-11BD650F2E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72906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53AF32-CCAF-CD40-AB0A-D4198F92B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2FDDA1-E79C-5545-B84B-F771993AF9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0E568-A93D-964A-AB1B-9BA9458678B8}" type="datetimeFigureOut">
              <a:rPr lang="en-US" smtClean="0"/>
              <a:t>3/6/19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0494F6-DB25-2C45-A697-DAA57C941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CF962F-5F23-5E40-B31A-ACDA67D53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2A453-3605-1543-84CE-11BD650F2E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9053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013F525-74F3-2B44-A78B-B928D9624D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0E568-A93D-964A-AB1B-9BA9458678B8}" type="datetimeFigureOut">
              <a:rPr lang="en-US" smtClean="0"/>
              <a:t>3/6/19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E499DBF-A59A-9F4D-BF52-B66BA77F7C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3ED6A9-28E1-F848-84D8-9A6DCA9C6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2A453-3605-1543-84CE-11BD650F2E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9576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17D6A8-029D-B842-B22C-A923B5838E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13CA6E-0413-0447-929C-2844B11798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A10A009-F222-6241-A7E4-2027CDDC46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3C5F76-36C3-EE4A-9E2B-1C4C7C83CC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0E568-A93D-964A-AB1B-9BA9458678B8}" type="datetimeFigureOut">
              <a:rPr lang="en-US" smtClean="0"/>
              <a:t>3/6/19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B346D6-C047-8A4A-BD02-1F5BF3C64A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41BDC2-8EE0-434A-8A22-7055AF195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2A453-3605-1543-84CE-11BD650F2E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5917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4A4C95-CDFA-1E47-A8C8-22EEF2BCB6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1E085FA-7D34-F44B-A167-9C5B5A4BB13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D6939C-B606-A548-B284-A8802C0202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64EEDB-495F-CB4C-AA3D-A027A8238D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30E568-A93D-964A-AB1B-9BA9458678B8}" type="datetimeFigureOut">
              <a:rPr lang="en-US" smtClean="0"/>
              <a:t>3/6/19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F6DE92-A50F-734E-BAD8-E0BD23E08D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47BB54-A91A-5D46-9137-C2EC50EEA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2A453-3605-1543-84CE-11BD650F2E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0113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853E03E-5719-C640-8FC0-79AE6F878E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D729E1-72DD-4043-8FB6-E1ACEEDCFC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48105C-7767-BE46-AEB8-0486E9DEC2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30E568-A93D-964A-AB1B-9BA9458678B8}" type="datetimeFigureOut">
              <a:rPr lang="en-US" smtClean="0"/>
              <a:t>3/6/19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80EB9A-3D60-CD40-80D4-78E55F2830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3B2788-F100-B24B-AB63-660D4BF4CB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12A453-3605-1543-84CE-11BD650F2E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0966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tiff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1B337F-6092-024F-83F7-067AAF32631F}"/>
              </a:ext>
            </a:extLst>
          </p:cNvPr>
          <p:cNvSpPr txBox="1"/>
          <p:nvPr/>
        </p:nvSpPr>
        <p:spPr>
          <a:xfrm>
            <a:off x="4087906" y="282388"/>
            <a:ext cx="27148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The GCA in praxis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F21859-36E3-0E4E-86F8-B5EAC5EF77A9}"/>
              </a:ext>
            </a:extLst>
          </p:cNvPr>
          <p:cNvSpPr txBox="1"/>
          <p:nvPr/>
        </p:nvSpPr>
        <p:spPr>
          <a:xfrm>
            <a:off x="510988" y="1277471"/>
            <a:ext cx="793518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Native work flow:</a:t>
            </a:r>
          </a:p>
          <a:p>
            <a:pPr marL="342900" indent="-342900">
              <a:buAutoNum type="arabicPeriod"/>
            </a:pPr>
            <a:r>
              <a:rPr lang="en-US" dirty="0"/>
              <a:t>Crop individual growth cones from your images </a:t>
            </a:r>
          </a:p>
          <a:p>
            <a:pPr marL="342900" indent="-342900">
              <a:buAutoNum type="arabicPeriod"/>
            </a:pPr>
            <a:r>
              <a:rPr lang="en-US" dirty="0"/>
              <a:t>Run segmentation</a:t>
            </a:r>
          </a:p>
          <a:p>
            <a:pPr marL="342900" indent="-342900">
              <a:buAutoNum type="arabicPeriod"/>
            </a:pPr>
            <a:r>
              <a:rPr lang="en-US" dirty="0"/>
              <a:t>Inspect the results</a:t>
            </a:r>
          </a:p>
          <a:p>
            <a:pPr marL="342900" indent="-342900">
              <a:buAutoNum type="arabicPeriod"/>
            </a:pPr>
            <a:r>
              <a:rPr lang="en-US" dirty="0"/>
              <a:t>Run biosensor analysis</a:t>
            </a:r>
          </a:p>
          <a:p>
            <a:pPr marL="342900" indent="-342900">
              <a:buAutoNum type="arabicPeriod"/>
            </a:pPr>
            <a:r>
              <a:rPr lang="en-US" dirty="0"/>
              <a:t>Create groups for clustering (separate step for segmentation and FRET)</a:t>
            </a:r>
          </a:p>
          <a:p>
            <a:pPr marL="342900" indent="-342900">
              <a:buAutoNum type="arabicPeriod"/>
            </a:pPr>
            <a:r>
              <a:rPr lang="en-US" dirty="0"/>
              <a:t>Extract features for figures</a:t>
            </a:r>
          </a:p>
          <a:p>
            <a:pPr marL="342900" indent="-342900">
              <a:buAutoNum type="arabicPeriod"/>
            </a:pPr>
            <a:r>
              <a:rPr lang="en-US" dirty="0"/>
              <a:t>Create figures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045DAA8-4D77-DF41-AE4A-6C0D97D5C0E5}"/>
              </a:ext>
            </a:extLst>
          </p:cNvPr>
          <p:cNvGrpSpPr/>
          <p:nvPr/>
        </p:nvGrpSpPr>
        <p:grpSpPr>
          <a:xfrm>
            <a:off x="9288859" y="5000434"/>
            <a:ext cx="1717373" cy="1294713"/>
            <a:chOff x="5974344" y="1582958"/>
            <a:chExt cx="4845542" cy="331177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3CB75DC-ED85-4E4E-9B24-FA605E1C59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74344" y="1582958"/>
              <a:ext cx="4845542" cy="3311771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B15A518-E4B5-9546-B7C8-8C00ED3286B0}"/>
                </a:ext>
              </a:extLst>
            </p:cNvPr>
            <p:cNvSpPr/>
            <p:nvPr/>
          </p:nvSpPr>
          <p:spPr>
            <a:xfrm>
              <a:off x="7193602" y="4504765"/>
              <a:ext cx="2797561" cy="3899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3362964D-28B8-6246-8BCB-AC019BED08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0058" y="2140064"/>
            <a:ext cx="727056" cy="104954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0646B4C-A71E-C44D-BD32-4B63081C96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79470" y="248553"/>
            <a:ext cx="1626762" cy="144573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4303374-46D5-6248-ADD1-059CB60F0B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84018" y="3668396"/>
            <a:ext cx="727057" cy="1049542"/>
          </a:xfrm>
          <a:prstGeom prst="rect">
            <a:avLst/>
          </a:prstGeom>
        </p:spPr>
      </p:pic>
      <p:sp>
        <p:nvSpPr>
          <p:cNvPr id="13" name="Down Arrow 12">
            <a:extLst>
              <a:ext uri="{FF2B5EF4-FFF2-40B4-BE49-F238E27FC236}">
                <a16:creationId xmlns:a16="http://schemas.microsoft.com/office/drawing/2014/main" id="{E3296ECB-EF5E-0248-BA15-1651269E82FB}"/>
              </a:ext>
            </a:extLst>
          </p:cNvPr>
          <p:cNvSpPr/>
          <p:nvPr/>
        </p:nvSpPr>
        <p:spPr>
          <a:xfrm flipH="1">
            <a:off x="9944928" y="1781234"/>
            <a:ext cx="405234" cy="30489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Down Arrow 13">
            <a:extLst>
              <a:ext uri="{FF2B5EF4-FFF2-40B4-BE49-F238E27FC236}">
                <a16:creationId xmlns:a16="http://schemas.microsoft.com/office/drawing/2014/main" id="{3034F2D2-5F44-984D-AACB-444C3A336738}"/>
              </a:ext>
            </a:extLst>
          </p:cNvPr>
          <p:cNvSpPr/>
          <p:nvPr/>
        </p:nvSpPr>
        <p:spPr>
          <a:xfrm flipH="1">
            <a:off x="9944928" y="3276555"/>
            <a:ext cx="405234" cy="30489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Curved Right Arrow 16">
            <a:extLst>
              <a:ext uri="{FF2B5EF4-FFF2-40B4-BE49-F238E27FC236}">
                <a16:creationId xmlns:a16="http://schemas.microsoft.com/office/drawing/2014/main" id="{84012FEF-9030-8C4F-A05D-537FA8A86C60}"/>
              </a:ext>
            </a:extLst>
          </p:cNvPr>
          <p:cNvSpPr/>
          <p:nvPr/>
        </p:nvSpPr>
        <p:spPr>
          <a:xfrm>
            <a:off x="9063318" y="2877671"/>
            <a:ext cx="316152" cy="2958353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B76AA4D-F374-6043-AD01-EECA6BC75A30}"/>
              </a:ext>
            </a:extLst>
          </p:cNvPr>
          <p:cNvSpPr txBox="1"/>
          <p:nvPr/>
        </p:nvSpPr>
        <p:spPr>
          <a:xfrm>
            <a:off x="8988016" y="209200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1848189-BDE2-EC4F-8E85-19C8EEB273D5}"/>
              </a:ext>
            </a:extLst>
          </p:cNvPr>
          <p:cNvSpPr txBox="1"/>
          <p:nvPr/>
        </p:nvSpPr>
        <p:spPr>
          <a:xfrm>
            <a:off x="9293680" y="2182425"/>
            <a:ext cx="391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F39E714-0062-0C40-A1AB-FBD79A23484F}"/>
              </a:ext>
            </a:extLst>
          </p:cNvPr>
          <p:cNvSpPr txBox="1"/>
          <p:nvPr/>
        </p:nvSpPr>
        <p:spPr>
          <a:xfrm>
            <a:off x="9183743" y="3624091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9136F87-49B1-104E-8AB0-9B11E7539FF8}"/>
              </a:ext>
            </a:extLst>
          </p:cNvPr>
          <p:cNvSpPr txBox="1"/>
          <p:nvPr/>
        </p:nvSpPr>
        <p:spPr>
          <a:xfrm>
            <a:off x="9191212" y="4881091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7.</a:t>
            </a:r>
          </a:p>
        </p:txBody>
      </p:sp>
      <p:sp>
        <p:nvSpPr>
          <p:cNvPr id="22" name="Down Arrow 21">
            <a:extLst>
              <a:ext uri="{FF2B5EF4-FFF2-40B4-BE49-F238E27FC236}">
                <a16:creationId xmlns:a16="http://schemas.microsoft.com/office/drawing/2014/main" id="{2296A236-18C5-C243-BB1A-EEA670BA1C50}"/>
              </a:ext>
            </a:extLst>
          </p:cNvPr>
          <p:cNvSpPr/>
          <p:nvPr/>
        </p:nvSpPr>
        <p:spPr>
          <a:xfrm flipH="1">
            <a:off x="9944928" y="4804888"/>
            <a:ext cx="405234" cy="30489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C0AEE8-41A2-794D-A6AF-4F7BB961EC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95151" y="4427632"/>
            <a:ext cx="3512431" cy="182771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75CFC50-BE0F-C741-AFBE-60DCEBE527A0}"/>
              </a:ext>
            </a:extLst>
          </p:cNvPr>
          <p:cNvSpPr txBox="1"/>
          <p:nvPr/>
        </p:nvSpPr>
        <p:spPr>
          <a:xfrm>
            <a:off x="1353814" y="4587046"/>
            <a:ext cx="3092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On the wiki under software:</a:t>
            </a:r>
          </a:p>
        </p:txBody>
      </p:sp>
    </p:spTree>
    <p:extLst>
      <p:ext uri="{BB962C8B-B14F-4D97-AF65-F5344CB8AC3E}">
        <p14:creationId xmlns:p14="http://schemas.microsoft.com/office/powerpoint/2010/main" val="36255837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E08AE8-BA98-1345-BB5B-A5B0E9741D7E}"/>
              </a:ext>
            </a:extLst>
          </p:cNvPr>
          <p:cNvSpPr txBox="1"/>
          <p:nvPr/>
        </p:nvSpPr>
        <p:spPr>
          <a:xfrm>
            <a:off x="3939989" y="295835"/>
            <a:ext cx="27148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The GCA in praxis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2D63DA-8FBA-354D-BE8F-BAE8EE6CB0CB}"/>
              </a:ext>
            </a:extLst>
          </p:cNvPr>
          <p:cNvSpPr txBox="1"/>
          <p:nvPr/>
        </p:nvSpPr>
        <p:spPr>
          <a:xfrm>
            <a:off x="161365" y="757500"/>
            <a:ext cx="50611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Powerful software but hard to work with the output</a:t>
            </a:r>
          </a:p>
          <a:p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77DF4F8-B598-6E4C-8498-57CA07BD1D24}"/>
              </a:ext>
            </a:extLst>
          </p:cNvPr>
          <p:cNvGrpSpPr/>
          <p:nvPr/>
        </p:nvGrpSpPr>
        <p:grpSpPr>
          <a:xfrm>
            <a:off x="6472698" y="3455894"/>
            <a:ext cx="5749074" cy="2769632"/>
            <a:chOff x="6472698" y="3455894"/>
            <a:chExt cx="5749074" cy="276963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68EA45B-D8C3-0140-9F73-45B5AE0476B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54835" y="3825226"/>
              <a:ext cx="5384800" cy="2400300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50F7E4C-E4DC-6345-932F-EAB6A077A867}"/>
                </a:ext>
              </a:extLst>
            </p:cNvPr>
            <p:cNvSpPr txBox="1"/>
            <p:nvPr/>
          </p:nvSpPr>
          <p:spPr>
            <a:xfrm>
              <a:off x="6472698" y="3455894"/>
              <a:ext cx="57490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Path to the segmentation files of an individual movie 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DA0709B-90C4-AD41-92F9-2011332933C6}"/>
              </a:ext>
            </a:extLst>
          </p:cNvPr>
          <p:cNvGrpSpPr/>
          <p:nvPr/>
        </p:nvGrpSpPr>
        <p:grpSpPr>
          <a:xfrm>
            <a:off x="161365" y="988126"/>
            <a:ext cx="11869270" cy="1789058"/>
            <a:chOff x="161365" y="988126"/>
            <a:chExt cx="11869270" cy="1789058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5A3C06E-6862-2A45-BC99-BD31578309E6}"/>
                </a:ext>
              </a:extLst>
            </p:cNvPr>
            <p:cNvSpPr txBox="1"/>
            <p:nvPr/>
          </p:nvSpPr>
          <p:spPr>
            <a:xfrm>
              <a:off x="161365" y="1403831"/>
              <a:ext cx="2567691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Two main helper functions:</a:t>
              </a:r>
            </a:p>
            <a:p>
              <a:r>
                <a:rPr lang="en-US" sz="1600" i="1" dirty="0" err="1"/>
                <a:t>gc_batch_run.py</a:t>
              </a:r>
              <a:r>
                <a:rPr lang="en-US" sz="1600" i="1" dirty="0"/>
                <a:t> </a:t>
              </a:r>
            </a:p>
            <a:p>
              <a:r>
                <a:rPr lang="en-US" sz="1600" i="1" dirty="0" err="1"/>
                <a:t>restructure_visualizations.py</a:t>
              </a:r>
              <a:endParaRPr lang="en-US" sz="1600" i="1" dirty="0"/>
            </a:p>
            <a:p>
              <a:endParaRPr lang="en-US" sz="1600" dirty="0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3F2C6F1-E86D-744B-BF49-79102D7F445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50734" y="988126"/>
              <a:ext cx="4279901" cy="178905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45433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E08AE8-BA98-1345-BB5B-A5B0E9741D7E}"/>
              </a:ext>
            </a:extLst>
          </p:cNvPr>
          <p:cNvSpPr txBox="1"/>
          <p:nvPr/>
        </p:nvSpPr>
        <p:spPr>
          <a:xfrm>
            <a:off x="3939989" y="295835"/>
            <a:ext cx="27148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The GCA in praxis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2D63DA-8FBA-354D-BE8F-BAE8EE6CB0CB}"/>
              </a:ext>
            </a:extLst>
          </p:cNvPr>
          <p:cNvSpPr txBox="1"/>
          <p:nvPr/>
        </p:nvSpPr>
        <p:spPr>
          <a:xfrm>
            <a:off x="161365" y="757500"/>
            <a:ext cx="38838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Powerful software BUT quite clunky</a:t>
            </a:r>
          </a:p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9E0CDA-A95A-C04C-966C-BA7C6460E0F7}"/>
              </a:ext>
            </a:extLst>
          </p:cNvPr>
          <p:cNvSpPr txBox="1"/>
          <p:nvPr/>
        </p:nvSpPr>
        <p:spPr>
          <a:xfrm>
            <a:off x="4603443" y="1269109"/>
            <a:ext cx="85792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Solved:</a:t>
            </a:r>
          </a:p>
          <a:p>
            <a:r>
              <a:rPr lang="en-US" sz="1600" b="1" dirty="0">
                <a:solidFill>
                  <a:srgbClr val="00B050"/>
                </a:solidFill>
              </a:rPr>
              <a:t>✓</a:t>
            </a:r>
          </a:p>
          <a:p>
            <a:r>
              <a:rPr lang="en-US" sz="1600" dirty="0">
                <a:solidFill>
                  <a:srgbClr val="00B050"/>
                </a:solidFill>
              </a:rPr>
              <a:t>✓</a:t>
            </a:r>
            <a:endParaRPr lang="en-US" sz="1600" dirty="0"/>
          </a:p>
          <a:p>
            <a:endParaRPr lang="en-US" sz="1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5A3C06E-6862-2A45-BC99-BD31578309E6}"/>
              </a:ext>
            </a:extLst>
          </p:cNvPr>
          <p:cNvSpPr txBox="1"/>
          <p:nvPr/>
        </p:nvSpPr>
        <p:spPr>
          <a:xfrm>
            <a:off x="32428" y="2352866"/>
            <a:ext cx="12264383" cy="47705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Two helper functions:</a:t>
            </a:r>
          </a:p>
          <a:p>
            <a:r>
              <a:rPr lang="en-US" sz="1600" b="1" i="1" dirty="0" err="1"/>
              <a:t>gc_batch_run.py</a:t>
            </a:r>
            <a:r>
              <a:rPr lang="en-US" sz="1600" b="1" i="1" dirty="0"/>
              <a:t> </a:t>
            </a:r>
          </a:p>
          <a:p>
            <a:r>
              <a:rPr lang="en-US" sz="1600" dirty="0"/>
              <a:t>Accepts as inputs:</a:t>
            </a:r>
          </a:p>
          <a:p>
            <a:r>
              <a:rPr lang="en-US" sz="1600" dirty="0"/>
              <a:t>-</a:t>
            </a:r>
            <a:r>
              <a:rPr lang="en-US" sz="1600" b="1" dirty="0"/>
              <a:t>h</a:t>
            </a:r>
            <a:r>
              <a:rPr lang="en-US" sz="1600" dirty="0"/>
              <a:t> to show the </a:t>
            </a:r>
            <a:r>
              <a:rPr lang="en-US" sz="1600" b="1" dirty="0"/>
              <a:t>h</a:t>
            </a:r>
            <a:r>
              <a:rPr lang="en-US" sz="1600" dirty="0"/>
              <a:t>elp documentation at the side</a:t>
            </a:r>
          </a:p>
          <a:p>
            <a:r>
              <a:rPr lang="en-US" sz="1600" dirty="0"/>
              <a:t>-</a:t>
            </a:r>
            <a:r>
              <a:rPr lang="en-US" sz="1600" b="1" dirty="0"/>
              <a:t>d</a:t>
            </a:r>
            <a:r>
              <a:rPr lang="en-US" sz="1600" dirty="0"/>
              <a:t>, the </a:t>
            </a:r>
            <a:r>
              <a:rPr lang="en-US" sz="1600" b="1" dirty="0"/>
              <a:t>d</a:t>
            </a:r>
            <a:r>
              <a:rPr lang="en-US" sz="1600" dirty="0"/>
              <a:t>irectory where your cropped images are stored</a:t>
            </a:r>
          </a:p>
          <a:p>
            <a:r>
              <a:rPr lang="en-US" sz="1600" dirty="0"/>
              <a:t>-</a:t>
            </a:r>
            <a:r>
              <a:rPr lang="en-US" sz="1600" b="1" dirty="0"/>
              <a:t>m,</a:t>
            </a:r>
            <a:r>
              <a:rPr lang="en-US" sz="1600" dirty="0"/>
              <a:t> the </a:t>
            </a:r>
            <a:r>
              <a:rPr lang="en-US" sz="1600" b="1" dirty="0"/>
              <a:t>m</a:t>
            </a:r>
            <a:r>
              <a:rPr lang="en-US" sz="1600" dirty="0"/>
              <a:t>odality you want to image with (this determines the segmentation parameter file that will get loaded. This is hardcoded</a:t>
            </a:r>
          </a:p>
          <a:p>
            <a:r>
              <a:rPr lang="en-US" sz="1600" dirty="0"/>
              <a:t>	for 4 default ones. Alternatively one can give the full path to a different file)</a:t>
            </a:r>
          </a:p>
          <a:p>
            <a:r>
              <a:rPr lang="en-US" sz="1600" dirty="0"/>
              <a:t>-</a:t>
            </a:r>
            <a:r>
              <a:rPr lang="en-US" sz="1600" b="1" dirty="0"/>
              <a:t>s</a:t>
            </a:r>
            <a:r>
              <a:rPr lang="en-US" sz="1600" dirty="0"/>
              <a:t>, the directory where your </a:t>
            </a:r>
            <a:r>
              <a:rPr lang="en-US" sz="1600" b="1" dirty="0"/>
              <a:t>s</a:t>
            </a:r>
            <a:r>
              <a:rPr lang="en-US" sz="1600" dirty="0"/>
              <a:t>hade correction files are stored. This is only applicable for the biosensors modality</a:t>
            </a:r>
          </a:p>
          <a:p>
            <a:endParaRPr lang="en-US" sz="1600" dirty="0"/>
          </a:p>
          <a:p>
            <a:r>
              <a:rPr lang="en-US" sz="1600" dirty="0"/>
              <a:t>A call can look something like this:</a:t>
            </a:r>
          </a:p>
          <a:p>
            <a:r>
              <a:rPr lang="en-US" sz="1600" i="1" dirty="0"/>
              <a:t>python3 </a:t>
            </a:r>
            <a:r>
              <a:rPr lang="en-US" sz="1600" i="1" dirty="0" err="1"/>
              <a:t>gc_batch_run.py</a:t>
            </a:r>
            <a:r>
              <a:rPr lang="en-US" sz="1600" i="1" dirty="0"/>
              <a:t> -d /home/</a:t>
            </a:r>
            <a:r>
              <a:rPr lang="en-US" sz="1600" i="1" dirty="0" err="1"/>
              <a:t>mheydasch</a:t>
            </a:r>
            <a:r>
              <a:rPr lang="en-US" sz="1600" i="1" dirty="0"/>
              <a:t>/</a:t>
            </a:r>
            <a:r>
              <a:rPr lang="en-US" sz="1600" i="1" dirty="0" err="1"/>
              <a:t>myimaging</a:t>
            </a:r>
            <a:r>
              <a:rPr lang="en-US" sz="1600" i="1" dirty="0"/>
              <a:t>/Experiment1 -m 60x</a:t>
            </a:r>
          </a:p>
          <a:p>
            <a:endParaRPr lang="en-US" sz="1600" dirty="0"/>
          </a:p>
          <a:p>
            <a:r>
              <a:rPr lang="en-US" sz="1600" dirty="0"/>
              <a:t>This is not starting any computation but creates files that </a:t>
            </a:r>
            <a:r>
              <a:rPr lang="en-US" sz="1600" dirty="0" err="1"/>
              <a:t>slurm</a:t>
            </a:r>
            <a:r>
              <a:rPr lang="en-US" sz="1600" dirty="0"/>
              <a:t> will use to start the batch processing in:</a:t>
            </a:r>
          </a:p>
          <a:p>
            <a:r>
              <a:rPr lang="en-US" sz="1600" dirty="0"/>
              <a:t>./</a:t>
            </a:r>
            <a:r>
              <a:rPr lang="en-US" sz="1600" dirty="0" err="1"/>
              <a:t>job_files</a:t>
            </a:r>
            <a:endParaRPr lang="en-US" sz="1600" dirty="0"/>
          </a:p>
          <a:p>
            <a:r>
              <a:rPr lang="en-US" sz="1600" dirty="0"/>
              <a:t>To start the batch process you then have to type:</a:t>
            </a:r>
          </a:p>
          <a:p>
            <a:r>
              <a:rPr lang="en-US" sz="1600" i="1" dirty="0" err="1"/>
              <a:t>slurm</a:t>
            </a:r>
            <a:r>
              <a:rPr lang="en-US" sz="1600" i="1" dirty="0"/>
              <a:t> </a:t>
            </a:r>
            <a:r>
              <a:rPr lang="en-US" sz="1600" i="1" dirty="0" err="1"/>
              <a:t>job_files</a:t>
            </a:r>
            <a:r>
              <a:rPr lang="en-US" sz="1600" i="1" dirty="0"/>
              <a:t>/</a:t>
            </a:r>
            <a:r>
              <a:rPr lang="en-US" sz="1600" i="1" dirty="0" err="1"/>
              <a:t>batch.sl</a:t>
            </a:r>
            <a:r>
              <a:rPr lang="en-US" sz="1600" i="1" dirty="0"/>
              <a:t> </a:t>
            </a:r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680B7B3-97E5-F347-A5C7-8514D8598C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7783" y="1260510"/>
            <a:ext cx="6824217" cy="200323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8384FB3-D9FD-5D48-88D6-A8EDB1A79F9F}"/>
              </a:ext>
            </a:extLst>
          </p:cNvPr>
          <p:cNvSpPr txBox="1"/>
          <p:nvPr/>
        </p:nvSpPr>
        <p:spPr>
          <a:xfrm>
            <a:off x="32428" y="1262570"/>
            <a:ext cx="488831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Natively:</a:t>
            </a:r>
          </a:p>
          <a:p>
            <a:r>
              <a:rPr lang="en-US" sz="1600" b="1" dirty="0"/>
              <a:t>-Does not support batch processing</a:t>
            </a:r>
          </a:p>
          <a:p>
            <a:r>
              <a:rPr lang="en-US" sz="1600" dirty="0"/>
              <a:t>-Requires manual inspection but necessary files</a:t>
            </a:r>
          </a:p>
          <a:p>
            <a:r>
              <a:rPr lang="en-US" sz="1600" dirty="0"/>
              <a:t>are buried deep within folders</a:t>
            </a:r>
          </a:p>
        </p:txBody>
      </p:sp>
    </p:spTree>
    <p:extLst>
      <p:ext uri="{BB962C8B-B14F-4D97-AF65-F5344CB8AC3E}">
        <p14:creationId xmlns:p14="http://schemas.microsoft.com/office/powerpoint/2010/main" val="9929244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E08AE8-BA98-1345-BB5B-A5B0E9741D7E}"/>
              </a:ext>
            </a:extLst>
          </p:cNvPr>
          <p:cNvSpPr txBox="1"/>
          <p:nvPr/>
        </p:nvSpPr>
        <p:spPr>
          <a:xfrm>
            <a:off x="3939989" y="295835"/>
            <a:ext cx="27148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The GCA in praxis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2D63DA-8FBA-354D-BE8F-BAE8EE6CB0CB}"/>
              </a:ext>
            </a:extLst>
          </p:cNvPr>
          <p:cNvSpPr txBox="1"/>
          <p:nvPr/>
        </p:nvSpPr>
        <p:spPr>
          <a:xfrm>
            <a:off x="161365" y="757500"/>
            <a:ext cx="38838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Powerful software BUT quite clunky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7E74A6-6D68-DB42-9BE0-3195D0B7C294}"/>
              </a:ext>
            </a:extLst>
          </p:cNvPr>
          <p:cNvSpPr txBox="1"/>
          <p:nvPr/>
        </p:nvSpPr>
        <p:spPr>
          <a:xfrm>
            <a:off x="32428" y="1262570"/>
            <a:ext cx="488831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Natively:</a:t>
            </a:r>
          </a:p>
          <a:p>
            <a:r>
              <a:rPr lang="en-US" sz="1600" dirty="0"/>
              <a:t>-Does not support batch processing</a:t>
            </a:r>
          </a:p>
          <a:p>
            <a:r>
              <a:rPr lang="en-US" sz="1600" b="1" dirty="0"/>
              <a:t>-Requires manual inspection but necessary files</a:t>
            </a:r>
          </a:p>
          <a:p>
            <a:r>
              <a:rPr lang="en-US" sz="1600" b="1" dirty="0"/>
              <a:t>are buried deep within folders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9E0CDA-A95A-C04C-966C-BA7C6460E0F7}"/>
              </a:ext>
            </a:extLst>
          </p:cNvPr>
          <p:cNvSpPr txBox="1"/>
          <p:nvPr/>
        </p:nvSpPr>
        <p:spPr>
          <a:xfrm>
            <a:off x="4603443" y="1269109"/>
            <a:ext cx="85792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Solved:</a:t>
            </a:r>
          </a:p>
          <a:p>
            <a:r>
              <a:rPr lang="en-US" sz="1600" b="1" dirty="0">
                <a:solidFill>
                  <a:srgbClr val="00B050"/>
                </a:solidFill>
              </a:rPr>
              <a:t>✓</a:t>
            </a:r>
          </a:p>
          <a:p>
            <a:r>
              <a:rPr lang="en-US" sz="1600" dirty="0">
                <a:solidFill>
                  <a:srgbClr val="00B050"/>
                </a:solidFill>
              </a:rPr>
              <a:t>✓</a:t>
            </a:r>
            <a:endParaRPr lang="en-US" sz="1600" dirty="0"/>
          </a:p>
          <a:p>
            <a:endParaRPr lang="en-US" sz="1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5A3C06E-6862-2A45-BC99-BD31578309E6}"/>
              </a:ext>
            </a:extLst>
          </p:cNvPr>
          <p:cNvSpPr txBox="1"/>
          <p:nvPr/>
        </p:nvSpPr>
        <p:spPr>
          <a:xfrm>
            <a:off x="32428" y="2352866"/>
            <a:ext cx="9230925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Two helper functions:</a:t>
            </a:r>
          </a:p>
          <a:p>
            <a:r>
              <a:rPr lang="en-US" sz="1600" b="1" i="1" dirty="0" err="1"/>
              <a:t>restructure_visualisations.py</a:t>
            </a:r>
            <a:endParaRPr lang="en-US" sz="1600" b="1" i="1" dirty="0"/>
          </a:p>
          <a:p>
            <a:r>
              <a:rPr lang="en-US" sz="1600" dirty="0"/>
              <a:t>Accepts as inputs:</a:t>
            </a:r>
          </a:p>
          <a:p>
            <a:r>
              <a:rPr lang="en-US" sz="1600" dirty="0"/>
              <a:t>-</a:t>
            </a:r>
            <a:r>
              <a:rPr lang="en-US" sz="1600" b="1" dirty="0"/>
              <a:t>h</a:t>
            </a:r>
            <a:r>
              <a:rPr lang="en-US" sz="1600" dirty="0"/>
              <a:t> to show the </a:t>
            </a:r>
            <a:r>
              <a:rPr lang="en-US" sz="1600" b="1" dirty="0"/>
              <a:t>h</a:t>
            </a:r>
            <a:r>
              <a:rPr lang="en-US" sz="1600" dirty="0"/>
              <a:t>elp documentation at the side</a:t>
            </a:r>
          </a:p>
          <a:p>
            <a:r>
              <a:rPr lang="en-US" sz="1600" dirty="0"/>
              <a:t>-</a:t>
            </a:r>
            <a:r>
              <a:rPr lang="en-US" sz="1600" b="1" dirty="0"/>
              <a:t>d</a:t>
            </a:r>
            <a:r>
              <a:rPr lang="en-US" sz="1600" dirty="0"/>
              <a:t>, the </a:t>
            </a:r>
            <a:r>
              <a:rPr lang="en-US" sz="1600" b="1" dirty="0"/>
              <a:t>d</a:t>
            </a:r>
            <a:r>
              <a:rPr lang="en-US" sz="1600" dirty="0"/>
              <a:t>irectory where your analyzed images are stored</a:t>
            </a:r>
          </a:p>
          <a:p>
            <a:r>
              <a:rPr lang="en-US" sz="1600" dirty="0"/>
              <a:t>-</a:t>
            </a:r>
            <a:r>
              <a:rPr lang="en-US" sz="1600" b="1" dirty="0"/>
              <a:t>e,</a:t>
            </a:r>
            <a:r>
              <a:rPr lang="en-US" sz="1600" dirty="0"/>
              <a:t> the text file that contains your annotated filenames</a:t>
            </a:r>
          </a:p>
          <a:p>
            <a:r>
              <a:rPr lang="en-US" sz="1600" dirty="0"/>
              <a:t>If only </a:t>
            </a:r>
            <a:r>
              <a:rPr lang="en-US" sz="1600" b="1" dirty="0"/>
              <a:t>–d </a:t>
            </a:r>
            <a:r>
              <a:rPr lang="en-US" sz="1600" dirty="0"/>
              <a:t>is parsed it will search for the </a:t>
            </a:r>
            <a:r>
              <a:rPr lang="en-US" sz="1600" dirty="0" err="1"/>
              <a:t>png</a:t>
            </a:r>
            <a:r>
              <a:rPr lang="en-US" sz="1600" dirty="0"/>
              <a:t> files of the segmentation and </a:t>
            </a:r>
            <a:r>
              <a:rPr lang="en-US" sz="1600" b="1" dirty="0"/>
              <a:t>copy </a:t>
            </a:r>
            <a:r>
              <a:rPr lang="en-US" sz="1600" dirty="0"/>
              <a:t>them </a:t>
            </a:r>
          </a:p>
          <a:p>
            <a:r>
              <a:rPr lang="en-US" sz="1600" dirty="0"/>
              <a:t>all together into a folder </a:t>
            </a:r>
            <a:r>
              <a:rPr lang="en-US" sz="1600" i="1" dirty="0"/>
              <a:t>Collection</a:t>
            </a:r>
            <a:r>
              <a:rPr lang="en-US" sz="1600" dirty="0"/>
              <a:t>, keeping a unique name for each of them. </a:t>
            </a:r>
          </a:p>
          <a:p>
            <a:r>
              <a:rPr lang="en-US" sz="1600" dirty="0"/>
              <a:t>In addition it will take all folders where no segmentation files could be found and </a:t>
            </a:r>
            <a:r>
              <a:rPr lang="en-US" sz="1600" b="1" dirty="0"/>
              <a:t>moves</a:t>
            </a:r>
            <a:r>
              <a:rPr lang="en-US" sz="1600" dirty="0"/>
              <a:t> them</a:t>
            </a:r>
          </a:p>
          <a:p>
            <a:r>
              <a:rPr lang="en-US" sz="1600" dirty="0"/>
              <a:t>to a folder </a:t>
            </a:r>
            <a:r>
              <a:rPr lang="en-US" sz="1600" i="1" dirty="0" err="1"/>
              <a:t>Not_segmented</a:t>
            </a:r>
            <a:endParaRPr lang="en-US" sz="1600" dirty="0"/>
          </a:p>
          <a:p>
            <a:r>
              <a:rPr lang="en-US" sz="1600" dirty="0"/>
              <a:t>You can then observe the images and create a .txt file with those that have segmentation errors. </a:t>
            </a:r>
          </a:p>
          <a:p>
            <a:r>
              <a:rPr lang="en-US" sz="1600" dirty="0"/>
              <a:t>Simply put the name of the image without frame number and extension into the text file.</a:t>
            </a:r>
          </a:p>
          <a:p>
            <a:r>
              <a:rPr lang="en-US" sz="1600" dirty="0"/>
              <a:t>Put one name per line only!</a:t>
            </a:r>
          </a:p>
          <a:p>
            <a:r>
              <a:rPr lang="en-US" sz="1600" dirty="0"/>
              <a:t>Works independent of the amount of subfolders.</a:t>
            </a:r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EE6689-959C-2649-8B63-18C0BA830E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1929" y="1269109"/>
            <a:ext cx="6855799" cy="13799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1941398-0677-F540-963A-9692D12955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7811" y="2649071"/>
            <a:ext cx="1951761" cy="3653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7567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1A5143-AA46-FF4C-8862-47C16ED75062}"/>
              </a:ext>
            </a:extLst>
          </p:cNvPr>
          <p:cNvSpPr txBox="1"/>
          <p:nvPr/>
        </p:nvSpPr>
        <p:spPr>
          <a:xfrm>
            <a:off x="4507149" y="261111"/>
            <a:ext cx="24416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Other functions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D55B419-CBB8-7945-9381-29A086130A83}"/>
              </a:ext>
            </a:extLst>
          </p:cNvPr>
          <p:cNvSpPr txBox="1"/>
          <p:nvPr/>
        </p:nvSpPr>
        <p:spPr>
          <a:xfrm>
            <a:off x="159535" y="1296364"/>
            <a:ext cx="11215699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Python:</a:t>
            </a:r>
          </a:p>
          <a:p>
            <a:r>
              <a:rPr lang="en-US" i="1" dirty="0" err="1"/>
              <a:t>restructure_actin.py</a:t>
            </a:r>
            <a:r>
              <a:rPr lang="en-US" dirty="0"/>
              <a:t>: Takes the first image of channel1 of each cropped movie</a:t>
            </a:r>
          </a:p>
          <a:p>
            <a:r>
              <a:rPr lang="en-US" dirty="0"/>
              <a:t>			 and copies it into a collection folder</a:t>
            </a:r>
          </a:p>
          <a:p>
            <a:r>
              <a:rPr lang="en-US" i="1" dirty="0" err="1"/>
              <a:t>restructure_graphs.py</a:t>
            </a:r>
            <a:r>
              <a:rPr lang="en-US" dirty="0"/>
              <a:t>: Takes all .</a:t>
            </a:r>
            <a:r>
              <a:rPr lang="en-US" dirty="0" err="1"/>
              <a:t>png</a:t>
            </a:r>
            <a:r>
              <a:rPr lang="en-US" dirty="0"/>
              <a:t> files in the current folder (preferential output of the graph folder)</a:t>
            </a:r>
          </a:p>
          <a:p>
            <a:r>
              <a:rPr lang="en-US" dirty="0"/>
              <a:t>			and copies them into a collection folder</a:t>
            </a:r>
          </a:p>
          <a:p>
            <a:r>
              <a:rPr lang="en-US" i="1" dirty="0" err="1"/>
              <a:t>restructure_fret.py</a:t>
            </a:r>
            <a:r>
              <a:rPr lang="en-US" i="1" dirty="0"/>
              <a:t>: </a:t>
            </a:r>
            <a:r>
              <a:rPr lang="en-US" dirty="0"/>
              <a:t>Takes all .</a:t>
            </a:r>
            <a:r>
              <a:rPr lang="en-US" dirty="0" err="1"/>
              <a:t>png</a:t>
            </a:r>
            <a:r>
              <a:rPr lang="en-US" dirty="0"/>
              <a:t> files in the FRET output folder and copies them into a collection folder</a:t>
            </a:r>
          </a:p>
          <a:p>
            <a:r>
              <a:rPr lang="en-US" i="1" dirty="0" err="1"/>
              <a:t>analyze_features.py</a:t>
            </a:r>
            <a:r>
              <a:rPr lang="en-US" i="1" dirty="0"/>
              <a:t>: </a:t>
            </a:r>
            <a:r>
              <a:rPr lang="en-US" dirty="0"/>
              <a:t>Creates objects containing all the features from the input experiments and creates</a:t>
            </a:r>
          </a:p>
          <a:p>
            <a:r>
              <a:rPr lang="en-US" dirty="0"/>
              <a:t>		     interactive graphs in </a:t>
            </a:r>
            <a:r>
              <a:rPr lang="en-US" dirty="0" err="1"/>
              <a:t>plotly</a:t>
            </a:r>
            <a:r>
              <a:rPr lang="en-US" dirty="0"/>
              <a:t>. Analogous to the </a:t>
            </a:r>
            <a:r>
              <a:rPr lang="en-US" dirty="0" err="1"/>
              <a:t>groupData</a:t>
            </a:r>
            <a:r>
              <a:rPr lang="en-US" dirty="0"/>
              <a:t> analysis package in MATLAB.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9076683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396</Words>
  <Application>Microsoft Macintosh PowerPoint</Application>
  <PresentationFormat>Widescreen</PresentationFormat>
  <Paragraphs>81</Paragraphs>
  <Slides>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Max H</dc:creator>
  <cp:lastModifiedBy>Max H</cp:lastModifiedBy>
  <cp:revision>3</cp:revision>
  <dcterms:created xsi:type="dcterms:W3CDTF">2019-02-21T11:13:51Z</dcterms:created>
  <dcterms:modified xsi:type="dcterms:W3CDTF">2019-03-06T15:06:50Z</dcterms:modified>
</cp:coreProperties>
</file>